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57" r:id="rId4"/>
    <p:sldId id="267" r:id="rId5"/>
    <p:sldId id="258" r:id="rId6"/>
    <p:sldId id="259" r:id="rId7"/>
    <p:sldId id="260" r:id="rId8"/>
    <p:sldId id="266" r:id="rId9"/>
    <p:sldId id="261" r:id="rId10"/>
    <p:sldId id="262" r:id="rId11"/>
    <p:sldId id="264" r:id="rId12"/>
    <p:sldId id="265" r:id="rId13"/>
  </p:sldIdLst>
  <p:sldSz cx="9144000" cy="6858000" type="screen4x3"/>
  <p:notesSz cx="6877050" cy="100012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6600"/>
    <a:srgbClr val="FF0000"/>
    <a:srgbClr val="990000"/>
    <a:srgbClr val="00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4" autoAdjust="0"/>
  </p:normalViewPr>
  <p:slideViewPr>
    <p:cSldViewPr>
      <p:cViewPr varScale="1">
        <p:scale>
          <a:sx n="114" d="100"/>
          <a:sy n="114" d="100"/>
        </p:scale>
        <p:origin x="-15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725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00C83A-3BF4-410C-BE8A-4779CD60D706}" type="datetimeFigureOut">
              <a:rPr lang="ja-JP" altLang="en-US"/>
              <a:pPr/>
              <a:t>2012/5/15</a:t>
            </a:fld>
            <a:endParaRPr lang="en-US" altLang="ja-JP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960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725" y="949960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66021D-3FF9-489A-BFCA-7FE61CE5359A}" type="slidenum">
              <a:rPr lang="ja-JP" altLang="en-US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fld id="{4C987744-80AC-4F34-ADB5-8AB4380071ED}" type="datetimeFigureOut">
              <a:rPr lang="ja-JP" altLang="en-US"/>
              <a:pPr>
                <a:defRPr/>
              </a:pPr>
              <a:t>2012/5/15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ＭＳ Ｐゴシック" pitchFamily="50" charset="-128"/>
              </a:defRPr>
            </a:lvl1pPr>
          </a:lstStyle>
          <a:p>
            <a:pPr>
              <a:defRPr/>
            </a:pPr>
            <a:fld id="{7D89126D-0D2E-4913-8536-DEB32DC0F4B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2531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087E75-D1FF-4452-8A57-46BCBB77C338}" type="slidenum">
              <a:rPr lang="ja-JP" altLang="en-US">
                <a:ea typeface="ＭＳ Ｐゴシック" charset="-128"/>
              </a:rPr>
              <a:pPr/>
              <a:t>8</a:t>
            </a:fld>
            <a:endParaRPr lang="en-US" altLang="ja-JP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-3205163" y="0"/>
            <a:ext cx="4065588" cy="4724400"/>
            <a:chOff x="-2040" y="0"/>
            <a:chExt cx="2592" cy="2400"/>
          </a:xfrm>
        </p:grpSpPr>
        <p:sp>
          <p:nvSpPr>
            <p:cNvPr id="5" name="AutoShape 8"/>
            <p:cNvSpPr>
              <a:spLocks noChangeArrowheads="1"/>
            </p:cNvSpPr>
            <p:nvPr userDrawn="1"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FF6600">
                <a:alpha val="50000"/>
              </a:srgb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kumimoji="0" lang="ja-JP" altLang="ja-JP" sz="2400"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" name="AutoShape 9"/>
            <p:cNvSpPr>
              <a:spLocks noChangeArrowheads="1"/>
            </p:cNvSpPr>
            <p:nvPr userDrawn="1"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kumimoji="0" lang="ja-JP" altLang="ja-JP">
                <a:latin typeface="Arial" charset="0"/>
                <a:ea typeface="ＭＳ Ｐゴシック" pitchFamily="50" charset="-128"/>
              </a:endParaRPr>
            </a:p>
          </p:txBody>
        </p:sp>
      </p:grpSp>
      <p:pic>
        <p:nvPicPr>
          <p:cNvPr id="7" name="Picture 11" descr="yasai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2060575"/>
            <a:ext cx="4535487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260350"/>
            <a:ext cx="7239000" cy="1512888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5013325"/>
            <a:ext cx="7239000" cy="6731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D2BEA-D568-4A11-8B99-77B82543CBD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221B9-CCDB-4E25-8D82-B629950DBE1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80225" y="301625"/>
            <a:ext cx="1836738" cy="5657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57812" cy="5657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BC673-C3DE-4776-BDF4-EA66057C99C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CE2A7-E86B-4633-B518-1BC827B8DC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D28B2-65EE-4BCF-A49E-7E0A4130457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03350" y="1844675"/>
            <a:ext cx="35798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35563" y="1844675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96E60-C6B9-44F3-8E89-B897025B1F4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95090-8EFD-4A0A-8470-D1829CB3211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A6B96-47AF-4C48-8172-099860134CD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24391-E8FB-46ED-8833-EC561178B13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68AF2-3A5E-4AE8-ADAE-EFA46A034F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9D962-87BA-4D3B-B9D8-1E898BE19C3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76600" y="0"/>
            <a:ext cx="4114800" cy="3810000"/>
            <a:chOff x="-2040" y="0"/>
            <a:chExt cx="2592" cy="2400"/>
          </a:xfrm>
        </p:grpSpPr>
        <p:sp>
          <p:nvSpPr>
            <p:cNvPr id="5123" name="AutoShape 3"/>
            <p:cNvSpPr>
              <a:spLocks noChangeArrowheads="1"/>
            </p:cNvSpPr>
            <p:nvPr userDrawn="1"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FF6600">
                <a:alpha val="50000"/>
              </a:srgb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kumimoji="0" lang="ja-JP" altLang="ja-JP" sz="2400"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 userDrawn="1"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kumimoji="0" lang="ja-JP" altLang="ja-JP"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1844675"/>
            <a:ext cx="73136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70AE9DEB-3D99-4F5B-83FC-02AEB1200E4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pic>
        <p:nvPicPr>
          <p:cNvPr id="1033" name="Picture 12" descr="miya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164388" y="115888"/>
            <a:ext cx="17145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rgbClr val="009900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l"/>
        <a:defRPr kumimoji="1" sz="2900">
          <a:solidFill>
            <a:srgbClr val="FF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l"/>
        <a:defRPr kumimoji="1" sz="2500">
          <a:solidFill>
            <a:srgbClr val="FF33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l"/>
        <a:defRPr kumimoji="1" sz="2200">
          <a:solidFill>
            <a:srgbClr val="FF33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l"/>
        <a:defRPr kumimoji="1" sz="1900">
          <a:solidFill>
            <a:srgbClr val="FF33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l"/>
        <a:defRPr kumimoji="1" sz="1900">
          <a:solidFill>
            <a:srgbClr val="FF33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l"/>
        <a:defRPr kumimoji="1" sz="1900">
          <a:solidFill>
            <a:srgbClr val="FF33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l"/>
        <a:defRPr kumimoji="1" sz="1900">
          <a:solidFill>
            <a:srgbClr val="FF33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l"/>
        <a:defRPr kumimoji="1" sz="1900">
          <a:solidFill>
            <a:srgbClr val="FF33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buChar char="l"/>
        <a:defRPr kumimoji="1" sz="1900">
          <a:solidFill>
            <a:srgbClr val="FF33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88cafe.eei.jp/" TargetMode="External"/><Relationship Id="rId2" Type="http://schemas.openxmlformats.org/officeDocument/2006/relationships/hyperlink" Target="http://cgi4.nhk.or.jp/eco-channel/jp/movie/play.cgi?movie=j_ohayou_20110916_136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otokyo-yasai.jp/" TargetMode="External"/><Relationship Id="rId2" Type="http://schemas.openxmlformats.org/officeDocument/2006/relationships/hyperlink" Target="http://www.kyoto-gekikara.com/gekikara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aigun-curry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dounoki.info/item/78601.html" TargetMode="External"/><Relationship Id="rId2" Type="http://schemas.openxmlformats.org/officeDocument/2006/relationships/hyperlink" Target="http://www.oyasaibatake.com/index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西東京市のおみやげを</a:t>
            </a:r>
            <a:br>
              <a:rPr lang="ja-JP" altLang="en-US" smtClean="0"/>
            </a:br>
            <a:r>
              <a:rPr lang="ja-JP" altLang="en-US" smtClean="0"/>
              <a:t>　　　　　　　　　考える、作る講座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5589588"/>
            <a:ext cx="7239000" cy="673100"/>
          </a:xfrm>
        </p:spPr>
        <p:txBody>
          <a:bodyPr/>
          <a:lstStyle/>
          <a:p>
            <a:pPr algn="ctr" eaLnBrk="1" hangingPunct="1"/>
            <a:r>
              <a:rPr lang="ja-JP" altLang="en-US" smtClean="0"/>
              <a:t>田無スマイル大学実行委員会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粉末野菜を使った事例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愛媛県（介護食へ活用）</a:t>
            </a:r>
            <a:r>
              <a:rPr lang="en-US" altLang="ja-JP" smtClean="0"/>
              <a:t>NHK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z="1100" smtClean="0">
                <a:hlinkClick r:id="rId2"/>
              </a:rPr>
              <a:t>http://cgi4.nhk.or.jp/eco-channel/jp/movie/play.cgi?movie=j_ohayou_20110916_1365</a:t>
            </a:r>
            <a:endParaRPr lang="en-US" altLang="ja-JP" sz="1100" smtClean="0"/>
          </a:p>
          <a:p>
            <a:pPr eaLnBrk="1" hangingPunct="1"/>
            <a:r>
              <a:rPr lang="ja-JP" altLang="en-US" smtClean="0"/>
              <a:t>青汁など健康補助食品</a:t>
            </a:r>
          </a:p>
          <a:p>
            <a:pPr eaLnBrk="1" hangingPunct="1"/>
            <a:r>
              <a:rPr lang="ja-JP" altLang="en-US" smtClean="0"/>
              <a:t>クッキー、アンパンの餡</a:t>
            </a:r>
          </a:p>
          <a:p>
            <a:pPr eaLnBrk="1" hangingPunct="1"/>
            <a:r>
              <a:rPr lang="ja-JP" altLang="en-US" smtClean="0"/>
              <a:t>ペット用補助栄養</a:t>
            </a:r>
          </a:p>
          <a:p>
            <a:pPr eaLnBrk="1" hangingPunct="1"/>
            <a:r>
              <a:rPr lang="ja-JP" altLang="en-US" smtClean="0"/>
              <a:t>香川県丸亀市「</a:t>
            </a:r>
            <a:r>
              <a:rPr lang="en-US" altLang="ja-JP" smtClean="0"/>
              <a:t>88cafe</a:t>
            </a:r>
            <a:r>
              <a:rPr lang="ja-JP" altLang="en-US" smtClean="0"/>
              <a:t>」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mtClean="0">
                <a:hlinkClick r:id="rId3"/>
              </a:rPr>
              <a:t>http://www.88cafe.eei.jp/</a:t>
            </a:r>
            <a:endParaRPr lang="en-US" altLang="ja-JP" smtClean="0"/>
          </a:p>
          <a:p>
            <a:pPr eaLnBrk="1" hangingPunct="1">
              <a:buFont typeface="Wingdings" pitchFamily="2" charset="2"/>
              <a:buNone/>
            </a:pPr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403350" y="1844675"/>
            <a:ext cx="73136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r>
              <a:rPr lang="ja-JP" altLang="en-US" sz="2900">
                <a:solidFill>
                  <a:srgbClr val="FF3300"/>
                </a:solidFill>
              </a:rPr>
              <a:t>愛媛県（介護食へ活用）</a:t>
            </a:r>
            <a:r>
              <a:rPr lang="en-US" altLang="ja-JP" sz="2900">
                <a:solidFill>
                  <a:srgbClr val="FF3300"/>
                </a:solidFill>
              </a:rPr>
              <a:t>NHK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None/>
            </a:pPr>
            <a:r>
              <a:rPr lang="en-US" altLang="ja-JP" sz="1100">
                <a:solidFill>
                  <a:srgbClr val="FF3300"/>
                </a:solidFill>
                <a:hlinkClick r:id="rId2"/>
              </a:rPr>
              <a:t>http://cgi4.nhk.or.jp/eco-channel/jp/movie/play.cgi?movie=j_ohayou_20110916_1365</a:t>
            </a:r>
            <a:endParaRPr lang="en-US" altLang="ja-JP" sz="110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r>
              <a:rPr lang="ja-JP" altLang="en-US" sz="2900">
                <a:solidFill>
                  <a:srgbClr val="FF3300"/>
                </a:solidFill>
              </a:rPr>
              <a:t>青汁など健康補助食品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r>
              <a:rPr lang="ja-JP" altLang="en-US" sz="2900">
                <a:solidFill>
                  <a:srgbClr val="FF3300"/>
                </a:solidFill>
              </a:rPr>
              <a:t>クッキー、アンパンの餡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r>
              <a:rPr lang="ja-JP" altLang="en-US" sz="2900">
                <a:solidFill>
                  <a:srgbClr val="FF3300"/>
                </a:solidFill>
              </a:rPr>
              <a:t>ペット用補助栄養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r>
              <a:rPr lang="ja-JP" altLang="en-US" sz="2900">
                <a:solidFill>
                  <a:srgbClr val="FF3300"/>
                </a:solidFill>
              </a:rPr>
              <a:t>香川県丸亀市「</a:t>
            </a:r>
            <a:r>
              <a:rPr lang="en-US" altLang="ja-JP" sz="2900">
                <a:solidFill>
                  <a:srgbClr val="FF3300"/>
                </a:solidFill>
              </a:rPr>
              <a:t>88cafe</a:t>
            </a:r>
            <a:r>
              <a:rPr lang="ja-JP" altLang="en-US" sz="2900">
                <a:solidFill>
                  <a:srgbClr val="FF3300"/>
                </a:solidFill>
              </a:rPr>
              <a:t>」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None/>
            </a:pPr>
            <a:r>
              <a:rPr lang="en-US" altLang="ja-JP" sz="2900">
                <a:solidFill>
                  <a:srgbClr val="FF3300"/>
                </a:solidFill>
                <a:hlinkClick r:id="rId3"/>
              </a:rPr>
              <a:t>http://www.88cafe.eei.jp/</a:t>
            </a:r>
            <a:endParaRPr lang="en-US" altLang="ja-JP" sz="290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None/>
            </a:pPr>
            <a:endParaRPr lang="en-US" altLang="ja-JP" sz="290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endParaRPr lang="en-US" altLang="ja-JP" sz="290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endParaRPr lang="en-US" altLang="ja-JP" sz="2900">
              <a:solidFill>
                <a:srgbClr val="FF3300"/>
              </a:solidFill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1403350" y="1844675"/>
            <a:ext cx="73136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r>
              <a:rPr lang="ja-JP" altLang="en-US" sz="2900">
                <a:solidFill>
                  <a:srgbClr val="CC0000"/>
                </a:solidFill>
              </a:rPr>
              <a:t>愛媛県（介護食へ活用）</a:t>
            </a:r>
            <a:r>
              <a:rPr lang="en-US" altLang="ja-JP" sz="2900">
                <a:solidFill>
                  <a:srgbClr val="CC0000"/>
                </a:solidFill>
              </a:rPr>
              <a:t>NHK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None/>
            </a:pPr>
            <a:r>
              <a:rPr lang="en-US" altLang="ja-JP" sz="1100">
                <a:solidFill>
                  <a:srgbClr val="CC0000"/>
                </a:solidFill>
                <a:hlinkClick r:id="rId2"/>
              </a:rPr>
              <a:t>http://cgi4.nhk.or.jp/eco-channel/jp/movie/play.cgi?movie=j_ohayou_20110916_1365</a:t>
            </a:r>
            <a:endParaRPr lang="en-US" altLang="ja-JP" sz="1100">
              <a:solidFill>
                <a:srgbClr val="CC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r>
              <a:rPr lang="ja-JP" altLang="en-US" sz="2900">
                <a:solidFill>
                  <a:srgbClr val="CC0000"/>
                </a:solidFill>
              </a:rPr>
              <a:t>青汁など健康補助食品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r>
              <a:rPr lang="ja-JP" altLang="en-US" sz="2900">
                <a:solidFill>
                  <a:srgbClr val="CC0000"/>
                </a:solidFill>
              </a:rPr>
              <a:t>クッキー、アンパンの餡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r>
              <a:rPr lang="ja-JP" altLang="en-US" sz="2900">
                <a:solidFill>
                  <a:srgbClr val="CC0000"/>
                </a:solidFill>
              </a:rPr>
              <a:t>ペット用補助栄養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r>
              <a:rPr lang="ja-JP" altLang="en-US" sz="2900">
                <a:solidFill>
                  <a:srgbClr val="CC0000"/>
                </a:solidFill>
              </a:rPr>
              <a:t>香川県丸亀市「</a:t>
            </a:r>
            <a:r>
              <a:rPr lang="en-US" altLang="ja-JP" sz="2900">
                <a:solidFill>
                  <a:srgbClr val="CC0000"/>
                </a:solidFill>
              </a:rPr>
              <a:t>88cafe</a:t>
            </a:r>
            <a:r>
              <a:rPr lang="ja-JP" altLang="en-US" sz="2900">
                <a:solidFill>
                  <a:srgbClr val="CC0000"/>
                </a:solidFill>
              </a:rPr>
              <a:t>」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None/>
            </a:pPr>
            <a:r>
              <a:rPr lang="en-US" altLang="ja-JP" sz="2900">
                <a:solidFill>
                  <a:srgbClr val="CC0000"/>
                </a:solidFill>
                <a:hlinkClick r:id="rId3"/>
              </a:rPr>
              <a:t>http://www.88cafe.eei.jp/</a:t>
            </a:r>
            <a:endParaRPr lang="en-US" altLang="ja-JP" sz="2900">
              <a:solidFill>
                <a:srgbClr val="CC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None/>
            </a:pPr>
            <a:endParaRPr lang="en-US" altLang="ja-JP" sz="2900">
              <a:solidFill>
                <a:srgbClr val="CC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endParaRPr lang="en-US" altLang="ja-JP" sz="290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endParaRPr lang="en-US" altLang="ja-JP" sz="29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200" smtClean="0"/>
              <a:t>西東京名物づくりに</a:t>
            </a:r>
            <a:br>
              <a:rPr lang="ja-JP" altLang="en-US" sz="3200" smtClean="0"/>
            </a:br>
            <a:r>
              <a:rPr lang="ja-JP" altLang="en-US" sz="3200" smtClean="0"/>
              <a:t>粉末野菜</a:t>
            </a:r>
            <a:r>
              <a:rPr lang="en-US" altLang="ja-JP" sz="3200" smtClean="0"/>
              <a:t>/</a:t>
            </a:r>
            <a:r>
              <a:rPr lang="ja-JP" altLang="en-US" sz="3200" smtClean="0"/>
              <a:t>乾燥野菜の活用は？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844675"/>
            <a:ext cx="7345363" cy="4392613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CC0000"/>
                </a:solidFill>
              </a:rPr>
              <a:t>粉末野菜を活用することをどう思うか</a:t>
            </a:r>
          </a:p>
          <a:p>
            <a:pPr lvl="1" eaLnBrk="1" hangingPunct="1"/>
            <a:r>
              <a:rPr lang="ja-JP" altLang="en-US" smtClean="0">
                <a:solidFill>
                  <a:srgbClr val="CC0000"/>
                </a:solidFill>
              </a:rPr>
              <a:t>誰に、どんなメリットがあると思うか？</a:t>
            </a:r>
          </a:p>
          <a:p>
            <a:pPr lvl="1" eaLnBrk="1" hangingPunct="1"/>
            <a:r>
              <a:rPr lang="ja-JP" altLang="en-US" smtClean="0">
                <a:solidFill>
                  <a:srgbClr val="CC0000"/>
                </a:solidFill>
              </a:rPr>
              <a:t>農家に、加工企業に、レストランに、消費者に？</a:t>
            </a:r>
          </a:p>
          <a:p>
            <a:pPr eaLnBrk="1" hangingPunct="1"/>
            <a:r>
              <a:rPr lang="ja-JP" altLang="en-US" smtClean="0">
                <a:solidFill>
                  <a:srgbClr val="CC0000"/>
                </a:solidFill>
              </a:rPr>
              <a:t>個店が工夫できるが地域全体のイメージアップ</a:t>
            </a:r>
            <a:endParaRPr lang="en-US" altLang="ja-JP" smtClean="0">
              <a:solidFill>
                <a:srgbClr val="CC0000"/>
              </a:solidFill>
            </a:endParaRPr>
          </a:p>
          <a:p>
            <a:pPr lvl="1" eaLnBrk="1" hangingPunct="1"/>
            <a:r>
              <a:rPr lang="ja-JP" altLang="en-US" smtClean="0">
                <a:solidFill>
                  <a:srgbClr val="CC0000"/>
                </a:solidFill>
              </a:rPr>
              <a:t>田無と保谷の戦い</a:t>
            </a:r>
            <a:endParaRPr lang="en-US" altLang="ja-JP" smtClean="0">
              <a:solidFill>
                <a:srgbClr val="CC0000"/>
              </a:solidFill>
            </a:endParaRPr>
          </a:p>
          <a:p>
            <a:pPr lvl="1" eaLnBrk="1" hangingPunct="1"/>
            <a:r>
              <a:rPr lang="ja-JP" altLang="en-US" smtClean="0">
                <a:solidFill>
                  <a:srgbClr val="CC0000"/>
                </a:solidFill>
              </a:rPr>
              <a:t>駅ごとに競う</a:t>
            </a:r>
            <a:endParaRPr lang="en-US" altLang="ja-JP" smtClean="0">
              <a:solidFill>
                <a:srgbClr val="CC0000"/>
              </a:solidFill>
            </a:endParaRPr>
          </a:p>
          <a:p>
            <a:pPr eaLnBrk="1" hangingPunct="1"/>
            <a:r>
              <a:rPr lang="ja-JP" altLang="en-US" smtClean="0">
                <a:solidFill>
                  <a:srgbClr val="CC0000"/>
                </a:solidFill>
              </a:rPr>
              <a:t>粉末野菜の何を使うのか</a:t>
            </a:r>
          </a:p>
          <a:p>
            <a:pPr lvl="1" eaLnBrk="1" hangingPunct="1"/>
            <a:r>
              <a:rPr lang="ja-JP" altLang="en-US" smtClean="0">
                <a:solidFill>
                  <a:srgbClr val="CC0000"/>
                </a:solidFill>
              </a:rPr>
              <a:t>キャベツなのか？　トマトなのか？</a:t>
            </a:r>
          </a:p>
          <a:p>
            <a:pPr eaLnBrk="1" hangingPunct="1"/>
            <a:endParaRPr lang="en-US" altLang="ja-JP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0"/>
            <a:ext cx="5226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6300788" y="1268413"/>
            <a:ext cx="86360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6627" name="Picture 6" descr="megum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0"/>
            <a:ext cx="2987675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7313613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本日の流れ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ja-JP" altLang="en-US" sz="2500" smtClean="0">
                <a:solidFill>
                  <a:srgbClr val="CC0000"/>
                </a:solidFill>
              </a:rPr>
              <a:t>主催の意図と地域ブランド化の現状（富沢）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ja-JP" altLang="en-US" sz="2100" smtClean="0">
                <a:solidFill>
                  <a:srgbClr val="CC0000"/>
                </a:solidFill>
              </a:rPr>
              <a:t>西東京市のイメージ強化とアップ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ja-JP" altLang="en-US" sz="2100" smtClean="0">
                <a:solidFill>
                  <a:srgbClr val="CC0000"/>
                </a:solidFill>
              </a:rPr>
              <a:t>「地域」をブランド化する方法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ja-JP" altLang="en-US" sz="2100" smtClean="0">
                <a:solidFill>
                  <a:srgbClr val="CC0000"/>
                </a:solidFill>
              </a:rPr>
              <a:t>「食」による地域ブランド化のいろいろ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ja-JP" altLang="en-US" sz="2100" smtClean="0">
                <a:solidFill>
                  <a:srgbClr val="CC0000"/>
                </a:solidFill>
              </a:rPr>
              <a:t>商店街や行政による取り組み例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ja-JP" altLang="en-US" sz="2500" smtClean="0">
                <a:solidFill>
                  <a:srgbClr val="CC0000"/>
                </a:solidFill>
              </a:rPr>
              <a:t>自己紹介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ja-JP" altLang="en-US" sz="2100" smtClean="0">
                <a:solidFill>
                  <a:srgbClr val="CC0000"/>
                </a:solidFill>
              </a:rPr>
              <a:t>参加動機と、「食」による地域ブランド化、「あったらいいな」についての意見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ja-JP" altLang="en-US" sz="2500" smtClean="0">
                <a:solidFill>
                  <a:srgbClr val="CC0000"/>
                </a:solidFill>
              </a:rPr>
              <a:t>グループ・ワーク（</a:t>
            </a:r>
            <a:r>
              <a:rPr lang="en-US" altLang="ja-JP" sz="2500" smtClean="0">
                <a:solidFill>
                  <a:srgbClr val="CC0000"/>
                </a:solidFill>
              </a:rPr>
              <a:t>2</a:t>
            </a:r>
            <a:r>
              <a:rPr lang="ja-JP" altLang="en-US" sz="2500" smtClean="0">
                <a:solidFill>
                  <a:srgbClr val="CC0000"/>
                </a:solidFill>
              </a:rPr>
              <a:t>班）⇒発表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ja-JP" altLang="en-US" sz="2500" smtClean="0">
                <a:solidFill>
                  <a:srgbClr val="CC0000"/>
                </a:solidFill>
              </a:rPr>
              <a:t>乾燥野菜、野菜粉末という案を提示（富沢）</a:t>
            </a:r>
          </a:p>
          <a:p>
            <a:pPr marL="933450" lvl="1" indent="-476250" eaLnBrk="1" hangingPunct="1">
              <a:lnSpc>
                <a:spcPct val="80000"/>
              </a:lnSpc>
            </a:pPr>
            <a:r>
              <a:rPr lang="ja-JP" altLang="en-US" sz="2100" smtClean="0">
                <a:solidFill>
                  <a:srgbClr val="CC0000"/>
                </a:solidFill>
              </a:rPr>
              <a:t>これを活用する可能性について議論</a:t>
            </a:r>
          </a:p>
          <a:p>
            <a:pPr marL="552450" indent="-55245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ja-JP" altLang="en-US" sz="2500" smtClean="0">
                <a:solidFill>
                  <a:srgbClr val="CC0000"/>
                </a:solidFill>
              </a:rPr>
              <a:t>交流会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講座開設の意図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844675"/>
            <a:ext cx="7313613" cy="46085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500" smtClean="0">
                <a:solidFill>
                  <a:srgbClr val="CC0000"/>
                </a:solidFill>
              </a:rPr>
              <a:t>西東京市ってどこにあるの？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500" smtClean="0">
                <a:solidFill>
                  <a:srgbClr val="CC0000"/>
                </a:solidFill>
              </a:rPr>
              <a:t>東京都なの？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z="2500" smtClean="0">
                <a:solidFill>
                  <a:srgbClr val="CC0000"/>
                </a:solidFill>
              </a:rPr>
              <a:t>　　　　⇒今ひとつイメージが湧かない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ja-JP" altLang="en-US" sz="250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50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500" smtClean="0">
                <a:solidFill>
                  <a:srgbClr val="CC0000"/>
                </a:solidFill>
              </a:rPr>
              <a:t>西東京市のイメージを強化、アップしたい。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500" smtClean="0">
                <a:solidFill>
                  <a:srgbClr val="CC0000"/>
                </a:solidFill>
              </a:rPr>
              <a:t>西東京市にもっと他地域から人が来るようにしたい。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500" smtClean="0">
                <a:solidFill>
                  <a:srgbClr val="CC0000"/>
                </a:solidFill>
              </a:rPr>
              <a:t>折角、西東京市に来た人が何かお土産を買って帰って欲しい。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500" smtClean="0">
                <a:solidFill>
                  <a:srgbClr val="CC0000"/>
                </a:solidFill>
              </a:rPr>
              <a:t>地方へのお返しなどに、西東京の話題の商品を使いたい。</a:t>
            </a:r>
          </a:p>
        </p:txBody>
      </p:sp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1258888" y="1773238"/>
            <a:ext cx="5976937" cy="15113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>
            <a:off x="1258888" y="3860800"/>
            <a:ext cx="7634287" cy="259238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89" name="AutoShape 6"/>
          <p:cNvSpPr>
            <a:spLocks noChangeArrowheads="1"/>
          </p:cNvSpPr>
          <p:nvPr/>
        </p:nvSpPr>
        <p:spPr bwMode="auto">
          <a:xfrm>
            <a:off x="3924300" y="3357563"/>
            <a:ext cx="1655763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今日はまず、消費者の意見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solidFill>
                  <a:srgbClr val="CC0000"/>
                </a:solidFill>
              </a:rPr>
              <a:t>個店が頑張れば、それでよい？</a:t>
            </a:r>
            <a:endParaRPr lang="en-US" altLang="ja-JP" dirty="0" smtClean="0">
              <a:solidFill>
                <a:srgbClr val="CC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ja-JP" altLang="en-US" dirty="0">
                <a:solidFill>
                  <a:srgbClr val="CC0000"/>
                </a:solidFill>
              </a:rPr>
              <a:t>　</a:t>
            </a:r>
            <a:r>
              <a:rPr lang="ja-JP" altLang="en-US" dirty="0" smtClean="0">
                <a:solidFill>
                  <a:srgbClr val="CC0000"/>
                </a:solidFill>
              </a:rPr>
              <a:t>　⇒西東京市のイメージアップを考えてみる</a:t>
            </a:r>
            <a:endParaRPr lang="en-US" altLang="ja-JP" dirty="0" smtClean="0">
              <a:solidFill>
                <a:srgbClr val="CC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ja-JP" dirty="0" smtClean="0">
              <a:solidFill>
                <a:srgbClr val="CC0000"/>
              </a:solidFill>
            </a:endParaRPr>
          </a:p>
          <a:p>
            <a:pPr eaLnBrk="1" hangingPunct="1">
              <a:defRPr/>
            </a:pPr>
            <a:r>
              <a:rPr lang="ja-JP" altLang="en-US" smtClean="0">
                <a:solidFill>
                  <a:srgbClr val="CC0000"/>
                </a:solidFill>
              </a:rPr>
              <a:t>メーカーや企業の</a:t>
            </a:r>
            <a:r>
              <a:rPr lang="ja-JP" altLang="en-US" dirty="0" smtClean="0">
                <a:solidFill>
                  <a:srgbClr val="CC0000"/>
                </a:solidFill>
              </a:rPr>
              <a:t>方も、最初は、市民（消費者）の目でまず議論して欲しい</a:t>
            </a:r>
            <a:endParaRPr lang="en-US" altLang="ja-JP" dirty="0" smtClean="0">
              <a:solidFill>
                <a:srgbClr val="CC0000"/>
              </a:solidFill>
            </a:endParaRPr>
          </a:p>
          <a:p>
            <a:pPr eaLnBrk="1" hangingPunct="1">
              <a:defRPr/>
            </a:pPr>
            <a:endParaRPr lang="en-US" altLang="ja-JP" dirty="0">
              <a:solidFill>
                <a:srgbClr val="CC0000"/>
              </a:solidFill>
            </a:endParaRPr>
          </a:p>
          <a:p>
            <a:pPr eaLnBrk="1" hangingPunct="1">
              <a:defRPr/>
            </a:pPr>
            <a:r>
              <a:rPr lang="ja-JP" altLang="en-US" dirty="0" smtClean="0">
                <a:solidFill>
                  <a:srgbClr val="CC0000"/>
                </a:solidFill>
              </a:rPr>
              <a:t>作れる、儲かる・・・は、次のフェーズ</a:t>
            </a:r>
            <a:endParaRPr lang="ja-JP" altLang="en-US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「地域」をブランド化する方法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500" smtClean="0">
                <a:solidFill>
                  <a:srgbClr val="CC0000"/>
                </a:solidFill>
              </a:rPr>
              <a:t>物語を売る（映画のロケ地、漫画の題材地）</a:t>
            </a:r>
          </a:p>
          <a:p>
            <a:pPr eaLnBrk="1" hangingPunct="1"/>
            <a:r>
              <a:rPr lang="ja-JP" altLang="en-US" sz="2500" smtClean="0">
                <a:solidFill>
                  <a:srgbClr val="CC0000"/>
                </a:solidFill>
              </a:rPr>
              <a:t>歴史を売る（城、○○遺産、町並み）</a:t>
            </a:r>
          </a:p>
          <a:p>
            <a:pPr eaLnBrk="1" hangingPunct="1"/>
            <a:r>
              <a:rPr lang="ja-JP" altLang="en-US" sz="2500" smtClean="0">
                <a:solidFill>
                  <a:srgbClr val="CC0000"/>
                </a:solidFill>
              </a:rPr>
              <a:t>自然を売る（富士山、名水、緑）</a:t>
            </a:r>
          </a:p>
          <a:p>
            <a:pPr eaLnBrk="1" hangingPunct="1"/>
            <a:r>
              <a:rPr lang="ja-JP" altLang="en-US" sz="2500" smtClean="0">
                <a:solidFill>
                  <a:srgbClr val="CC0000"/>
                </a:solidFill>
              </a:rPr>
              <a:t>憧れ・文化を売る（鎌倉、青山、銀座、馬込）</a:t>
            </a:r>
          </a:p>
          <a:p>
            <a:pPr eaLnBrk="1" hangingPunct="1"/>
            <a:r>
              <a:rPr lang="ja-JP" altLang="en-US" sz="2500" smtClean="0">
                <a:solidFill>
                  <a:srgbClr val="CC0000"/>
                </a:solidFill>
              </a:rPr>
              <a:t>人工物を売る（スカイツリー、ミッドタウン）</a:t>
            </a:r>
          </a:p>
          <a:p>
            <a:pPr eaLnBrk="1" hangingPunct="1"/>
            <a:r>
              <a:rPr lang="ja-JP" altLang="en-US" sz="2500" smtClean="0">
                <a:solidFill>
                  <a:srgbClr val="CC0000"/>
                </a:solidFill>
              </a:rPr>
              <a:t>遊びの空間を売る（</a:t>
            </a:r>
            <a:r>
              <a:rPr lang="en-US" altLang="ja-JP" sz="2500" smtClean="0">
                <a:solidFill>
                  <a:srgbClr val="CC0000"/>
                </a:solidFill>
              </a:rPr>
              <a:t>TDL</a:t>
            </a:r>
            <a:r>
              <a:rPr lang="ja-JP" altLang="en-US" sz="2500" smtClean="0">
                <a:solidFill>
                  <a:srgbClr val="CC0000"/>
                </a:solidFill>
              </a:rPr>
              <a:t>、巣鴨）</a:t>
            </a:r>
          </a:p>
          <a:p>
            <a:pPr eaLnBrk="1" hangingPunct="1"/>
            <a:r>
              <a:rPr lang="ja-JP" altLang="en-US" sz="2500" smtClean="0">
                <a:solidFill>
                  <a:srgbClr val="CC0000"/>
                </a:solidFill>
              </a:rPr>
              <a:t>地元の資源を売る（農産物直売、農村レストラン、葉っぱ、まち起こし視察ツアー）</a:t>
            </a:r>
          </a:p>
          <a:p>
            <a:pPr eaLnBrk="1" hangingPunct="1"/>
            <a:r>
              <a:rPr lang="ja-JP" altLang="en-US" sz="2500" smtClean="0">
                <a:solidFill>
                  <a:srgbClr val="CC0000"/>
                </a:solidFill>
              </a:rPr>
              <a:t>・・・・西東京市は？</a:t>
            </a:r>
          </a:p>
          <a:p>
            <a:pPr eaLnBrk="1" hangingPunct="1"/>
            <a:endParaRPr lang="ja-JP" altLang="en-US" sz="2500" smtClean="0">
              <a:solidFill>
                <a:srgbClr val="CC0000"/>
              </a:solidFill>
            </a:endParaRPr>
          </a:p>
          <a:p>
            <a:pPr eaLnBrk="1" hangingPunct="1"/>
            <a:endParaRPr lang="en-US" altLang="ja-JP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「食」による地域ブランド化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>
                <a:solidFill>
                  <a:srgbClr val="CC0000"/>
                </a:solidFill>
              </a:rPr>
              <a:t>地域農産物の加工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>
                <a:solidFill>
                  <a:srgbClr val="CC0000"/>
                </a:solidFill>
              </a:rPr>
              <a:t>岐阜県郡上市（明宝町）のトマトジュースなど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>
                <a:solidFill>
                  <a:srgbClr val="CC0000"/>
                </a:solidFill>
              </a:rPr>
              <a:t>６次産業化、農商工連携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>
                <a:solidFill>
                  <a:srgbClr val="CC0000"/>
                </a:solidFill>
              </a:rPr>
              <a:t>三重県伊賀市の「もくもくファーム」など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>
                <a:solidFill>
                  <a:srgbClr val="CC0000"/>
                </a:solidFill>
              </a:rPr>
              <a:t>B</a:t>
            </a:r>
            <a:r>
              <a:rPr lang="ja-JP" altLang="en-US" smtClean="0">
                <a:solidFill>
                  <a:srgbClr val="CC0000"/>
                </a:solidFill>
              </a:rPr>
              <a:t>級グルメ、</a:t>
            </a:r>
            <a:r>
              <a:rPr lang="en-US" altLang="ja-JP" smtClean="0">
                <a:solidFill>
                  <a:srgbClr val="CC0000"/>
                </a:solidFill>
              </a:rPr>
              <a:t>B</a:t>
            </a:r>
            <a:r>
              <a:rPr lang="ja-JP" altLang="en-US" smtClean="0">
                <a:solidFill>
                  <a:srgbClr val="CC0000"/>
                </a:solidFill>
              </a:rPr>
              <a:t>１グランプリ（愛</a:t>
            </a:r>
            <a:r>
              <a:rPr lang="en-US" altLang="ja-JP" smtClean="0">
                <a:solidFill>
                  <a:srgbClr val="CC0000"/>
                </a:solidFill>
              </a:rPr>
              <a:t>B</a:t>
            </a:r>
            <a:r>
              <a:rPr lang="ja-JP" altLang="en-US" smtClean="0">
                <a:solidFill>
                  <a:srgbClr val="CC0000"/>
                </a:solidFill>
              </a:rPr>
              <a:t>リーグ）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>
                <a:solidFill>
                  <a:srgbClr val="CC0000"/>
                </a:solidFill>
              </a:rPr>
              <a:t>静岡県富士宮市（焼きそば）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>
                <a:solidFill>
                  <a:srgbClr val="CC0000"/>
                </a:solidFill>
              </a:rPr>
              <a:t>栃木県宇都宮市（餃子）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>
                <a:solidFill>
                  <a:srgbClr val="CC0000"/>
                </a:solidFill>
              </a:rPr>
              <a:t>食育と地元１次産業振興・環境保護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>
                <a:solidFill>
                  <a:srgbClr val="CC0000"/>
                </a:solidFill>
              </a:rPr>
              <a:t>福井県小浜市、愛媛県今治市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商店街・行政による取り組み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CC0000"/>
                </a:solidFill>
              </a:rPr>
              <a:t>激辛商店街（京都市日向市）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mtClean="0">
                <a:solidFill>
                  <a:srgbClr val="CC0000"/>
                </a:solidFill>
                <a:hlinkClick r:id="rId2"/>
              </a:rPr>
              <a:t>http://www.kyoto-gekikara.com/gekikara.php</a:t>
            </a:r>
            <a:endParaRPr lang="en-US" altLang="ja-JP" smtClean="0">
              <a:solidFill>
                <a:srgbClr val="CC0000"/>
              </a:solidFill>
            </a:endParaRPr>
          </a:p>
          <a:p>
            <a:pPr eaLnBrk="1" hangingPunct="1"/>
            <a:r>
              <a:rPr lang="ja-JP" altLang="en-US" smtClean="0">
                <a:solidFill>
                  <a:srgbClr val="CC0000"/>
                </a:solidFill>
              </a:rPr>
              <a:t>江戸東京野菜（小金井市）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mtClean="0">
                <a:solidFill>
                  <a:srgbClr val="CC0000"/>
                </a:solidFill>
                <a:hlinkClick r:id="rId3"/>
              </a:rPr>
              <a:t>http://www.edotokyo-yasai.jp/</a:t>
            </a:r>
            <a:endParaRPr lang="en-US" altLang="ja-JP" smtClean="0">
              <a:solidFill>
                <a:srgbClr val="CC0000"/>
              </a:solidFill>
            </a:endParaRPr>
          </a:p>
          <a:p>
            <a:pPr eaLnBrk="1" hangingPunct="1"/>
            <a:r>
              <a:rPr lang="ja-JP" altLang="en-US" smtClean="0">
                <a:solidFill>
                  <a:srgbClr val="CC0000"/>
                </a:solidFill>
              </a:rPr>
              <a:t>横須賀カレー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mtClean="0">
                <a:solidFill>
                  <a:srgbClr val="CC0000"/>
                </a:solidFill>
                <a:hlinkClick r:id="rId4"/>
              </a:rPr>
              <a:t>http://kaigun-curry.net/</a:t>
            </a:r>
            <a:endParaRPr lang="en-US" altLang="ja-JP" smtClean="0">
              <a:solidFill>
                <a:srgbClr val="CC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ja-JP" smtClean="0">
              <a:solidFill>
                <a:srgbClr val="CC0000"/>
              </a:solidFill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403350" y="1844675"/>
            <a:ext cx="73136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r>
              <a:rPr lang="ja-JP" altLang="en-US" sz="2900">
                <a:solidFill>
                  <a:srgbClr val="CC0000"/>
                </a:solidFill>
              </a:rPr>
              <a:t>激辛商店街（京都市日向市）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None/>
            </a:pPr>
            <a:r>
              <a:rPr lang="en-US" altLang="ja-JP" sz="2900">
                <a:solidFill>
                  <a:srgbClr val="CC0000"/>
                </a:solidFill>
                <a:hlinkClick r:id="rId2"/>
              </a:rPr>
              <a:t>http://www.kyoto-gekikara.com/gekikara.php</a:t>
            </a:r>
            <a:endParaRPr lang="en-US" altLang="ja-JP" sz="2900">
              <a:solidFill>
                <a:srgbClr val="CC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r>
              <a:rPr lang="ja-JP" altLang="en-US" sz="2900">
                <a:solidFill>
                  <a:srgbClr val="CC0000"/>
                </a:solidFill>
              </a:rPr>
              <a:t>江戸東京野菜（小金井市）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None/>
            </a:pPr>
            <a:r>
              <a:rPr lang="en-US" altLang="ja-JP" sz="2900">
                <a:solidFill>
                  <a:srgbClr val="CC0000"/>
                </a:solidFill>
                <a:hlinkClick r:id="rId3"/>
              </a:rPr>
              <a:t>http://www.edotokyo-yasai.jp/</a:t>
            </a:r>
            <a:endParaRPr lang="en-US" altLang="ja-JP" sz="2900">
              <a:solidFill>
                <a:srgbClr val="CC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l"/>
            </a:pPr>
            <a:r>
              <a:rPr lang="ja-JP" altLang="en-US" sz="2900">
                <a:solidFill>
                  <a:srgbClr val="CC0000"/>
                </a:solidFill>
              </a:rPr>
              <a:t>横須賀カレー</a:t>
            </a: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None/>
            </a:pPr>
            <a:r>
              <a:rPr lang="en-US" altLang="ja-JP" sz="2900">
                <a:solidFill>
                  <a:srgbClr val="CC0000"/>
                </a:solidFill>
                <a:hlinkClick r:id="rId4"/>
              </a:rPr>
              <a:t>http://kaigun-curry.net/</a:t>
            </a:r>
            <a:endParaRPr lang="en-US" altLang="ja-JP" sz="2900">
              <a:solidFill>
                <a:srgbClr val="CC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9900"/>
              </a:buClr>
              <a:buFont typeface="Wingdings" pitchFamily="2" charset="2"/>
              <a:buNone/>
            </a:pPr>
            <a:endParaRPr lang="en-US" altLang="ja-JP" sz="29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グループ・ワーク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ja-JP" altLang="en-US" dirty="0" smtClean="0">
                <a:solidFill>
                  <a:srgbClr val="CC0000"/>
                </a:solidFill>
              </a:rPr>
              <a:t>どんなおみやげをもらうと嬉しいか</a:t>
            </a:r>
            <a:endParaRPr lang="en-US" altLang="ja-JP" dirty="0" smtClean="0">
              <a:solidFill>
                <a:srgbClr val="CC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ja-JP" altLang="en-US" dirty="0" smtClean="0">
                <a:solidFill>
                  <a:srgbClr val="CC0000"/>
                </a:solidFill>
              </a:rPr>
              <a:t>　　どんなおみやげがあったらいいな</a:t>
            </a:r>
            <a:endParaRPr lang="en-US" altLang="ja-JP" dirty="0" smtClean="0">
              <a:solidFill>
                <a:srgbClr val="CC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ja-JP" dirty="0">
              <a:solidFill>
                <a:srgbClr val="CC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ja-JP" dirty="0" smtClean="0">
              <a:solidFill>
                <a:srgbClr val="CC0000"/>
              </a:solidFill>
            </a:endParaRPr>
          </a:p>
          <a:p>
            <a:pPr marL="514350" indent="-514350" eaLnBrk="1" hangingPunct="1">
              <a:buFont typeface="+mj-lt"/>
              <a:buAutoNum type="arabicPeriod" startAt="2"/>
              <a:defRPr/>
            </a:pPr>
            <a:r>
              <a:rPr lang="ja-JP" altLang="en-US" dirty="0" smtClean="0">
                <a:solidFill>
                  <a:srgbClr val="CC0000"/>
                </a:solidFill>
              </a:rPr>
              <a:t>西東京市をアピールするのに、「食」をテーマにどんなことが考えられるか</a:t>
            </a:r>
            <a:endParaRPr lang="en-US" altLang="ja-JP" dirty="0" smtClean="0">
              <a:solidFill>
                <a:srgbClr val="CC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ja-JP" altLang="en-US" dirty="0" smtClean="0">
                <a:solidFill>
                  <a:srgbClr val="CC0000"/>
                </a:solidFill>
              </a:rPr>
              <a:t>　　やってみたら、楽しそうか</a:t>
            </a:r>
            <a:endParaRPr lang="ja-JP" altLang="en-US" dirty="0">
              <a:solidFill>
                <a:srgbClr val="CC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粉末野菜、乾燥野菜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844675"/>
            <a:ext cx="7313613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500" smtClean="0">
                <a:solidFill>
                  <a:srgbClr val="CC0000"/>
                </a:solidFill>
              </a:rPr>
              <a:t>農商工連携しやすい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500" smtClean="0">
                <a:solidFill>
                  <a:srgbClr val="CC0000"/>
                </a:solidFill>
              </a:rPr>
              <a:t>規格外野菜の活用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500" smtClean="0">
                <a:solidFill>
                  <a:srgbClr val="CC0000"/>
                </a:solidFill>
              </a:rPr>
              <a:t>季節の平準化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500" smtClean="0">
                <a:solidFill>
                  <a:srgbClr val="CC0000"/>
                </a:solidFill>
              </a:rPr>
              <a:t>低温乾燥による栄養分のダメージ少ない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ja-JP" altLang="en-US" sz="250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500" smtClean="0">
                <a:solidFill>
                  <a:srgbClr val="CC0000"/>
                </a:solidFill>
              </a:rPr>
              <a:t>国産野菜パウダー専門店「お野菜畑」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2100" smtClean="0">
                <a:solidFill>
                  <a:srgbClr val="CC0000"/>
                </a:solidFill>
                <a:hlinkClick r:id="rId2"/>
              </a:rPr>
              <a:t>http://www.oyasaibatake.com/index.php</a:t>
            </a:r>
            <a:endParaRPr lang="en-US" altLang="ja-JP" sz="210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100" smtClean="0">
                <a:solidFill>
                  <a:srgbClr val="CC0000"/>
                </a:solidFill>
              </a:rPr>
              <a:t>有機野菜パウダー「</a:t>
            </a:r>
            <a:r>
              <a:rPr lang="en-US" altLang="ja-JP" sz="2100" smtClean="0">
                <a:solidFill>
                  <a:srgbClr val="CC0000"/>
                </a:solidFill>
              </a:rPr>
              <a:t>budounoki</a:t>
            </a:r>
            <a:r>
              <a:rPr lang="ja-JP" altLang="en-US" sz="2100" smtClean="0">
                <a:solidFill>
                  <a:srgbClr val="CC0000"/>
                </a:solidFill>
              </a:rPr>
              <a:t>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ja-JP" sz="1900" smtClean="0">
                <a:solidFill>
                  <a:srgbClr val="CC0000"/>
                </a:solidFill>
                <a:hlinkClick r:id="rId3"/>
              </a:rPr>
              <a:t>http://www.budounoki.info/item/78601.html</a:t>
            </a:r>
            <a:endParaRPr lang="en-US" altLang="ja-JP" sz="190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ja-JP" altLang="en-US" sz="2500" smtClean="0">
                <a:solidFill>
                  <a:srgbClr val="CC0000"/>
                </a:solidFill>
              </a:rPr>
              <a:t>八尋産業（乾燥機械販売、乾燥受託加工）</a:t>
            </a:r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1476375" y="3716338"/>
            <a:ext cx="5903913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anchor="b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ile univ.">
  <a:themeElements>
    <a:clrScheme name="smile univ.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smile univ.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smile univ.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ile univ.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ile univ.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ile univ.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ile univ.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ile univ.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ile univ.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ile univ.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ile univ.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ile univ.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mile univ. 3">
    <a:dk1>
      <a:srgbClr val="000000"/>
    </a:dk1>
    <a:lt1>
      <a:srgbClr val="FFFFFF"/>
    </a:lt1>
    <a:dk2>
      <a:srgbClr val="0000CC"/>
    </a:dk2>
    <a:lt2>
      <a:srgbClr val="434343"/>
    </a:lt2>
    <a:accent1>
      <a:srgbClr val="99CC00"/>
    </a:accent1>
    <a:accent2>
      <a:srgbClr val="FFCC00"/>
    </a:accent2>
    <a:accent3>
      <a:srgbClr val="FFFFFF"/>
    </a:accent3>
    <a:accent4>
      <a:srgbClr val="000000"/>
    </a:accent4>
    <a:accent5>
      <a:srgbClr val="CAE2AA"/>
    </a:accent5>
    <a:accent6>
      <a:srgbClr val="E7B900"/>
    </a:accent6>
    <a:hlink>
      <a:srgbClr val="FF0000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1205</Words>
  <Application>Microsoft Office PowerPoint</Application>
  <PresentationFormat>画面に合わせる (4:3)</PresentationFormat>
  <Paragraphs>116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デザイン テンプレート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Verdana</vt:lpstr>
      <vt:lpstr>ＭＳ Ｐゴシック</vt:lpstr>
      <vt:lpstr>Arial</vt:lpstr>
      <vt:lpstr>Wingdings</vt:lpstr>
      <vt:lpstr>Calibri</vt:lpstr>
      <vt:lpstr>smile univ.</vt:lpstr>
      <vt:lpstr>smile univ.</vt:lpstr>
      <vt:lpstr>西東京市のおみやげを 　　　　　　　　　考える、作る講座</vt:lpstr>
      <vt:lpstr>本日の流れ</vt:lpstr>
      <vt:lpstr>講座開設の意図</vt:lpstr>
      <vt:lpstr>今日はまず、消費者の意見</vt:lpstr>
      <vt:lpstr>「地域」をブランド化する方法</vt:lpstr>
      <vt:lpstr>「食」による地域ブランド化</vt:lpstr>
      <vt:lpstr>商店街・行政による取り組み</vt:lpstr>
      <vt:lpstr>グループ・ワーク</vt:lpstr>
      <vt:lpstr>粉末野菜、乾燥野菜</vt:lpstr>
      <vt:lpstr>粉末野菜を使った事例</vt:lpstr>
      <vt:lpstr>西東京名物づくりに 粉末野菜/乾燥野菜の活用は？</vt:lpstr>
      <vt:lpstr>スライド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西東京市のおみやげを考える、作る講座</dc:title>
  <dc:creator>このみ</dc:creator>
  <cp:lastModifiedBy>このみ</cp:lastModifiedBy>
  <cp:revision>9</cp:revision>
  <dcterms:created xsi:type="dcterms:W3CDTF">2012-05-02T08:40:51Z</dcterms:created>
  <dcterms:modified xsi:type="dcterms:W3CDTF">2012-05-15T00:53:07Z</dcterms:modified>
</cp:coreProperties>
</file>